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</p:sldMasterIdLst>
  <p:notesMasterIdLst>
    <p:notesMasterId r:id="rId11"/>
  </p:notesMasterIdLst>
  <p:handoutMasterIdLst>
    <p:handoutMasterId r:id="rId12"/>
  </p:handoutMasterIdLst>
  <p:sldIdLst>
    <p:sldId id="256" r:id="rId3"/>
    <p:sldId id="650" r:id="rId4"/>
    <p:sldId id="638" r:id="rId5"/>
    <p:sldId id="660" r:id="rId6"/>
    <p:sldId id="663" r:id="rId7"/>
    <p:sldId id="659" r:id="rId8"/>
    <p:sldId id="661" r:id="rId9"/>
    <p:sldId id="662" r:id="rId10"/>
  </p:sldIdLst>
  <p:sldSz cx="9144000" cy="6858000" type="screen4x3"/>
  <p:notesSz cx="6858000" cy="9144000"/>
  <p:defaultTextStyle>
    <a:defPPr>
      <a:defRPr lang="en-US"/>
    </a:defPPr>
    <a:lvl1pPr marL="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41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2853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29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5716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213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8575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500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142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63F"/>
    <a:srgbClr val="F2FF5F"/>
    <a:srgbClr val="4BD7E1"/>
    <a:srgbClr val="E006D5"/>
    <a:srgbClr val="00E100"/>
    <a:srgbClr val="0C5209"/>
    <a:srgbClr val="11690C"/>
    <a:srgbClr val="80057A"/>
    <a:srgbClr val="CC33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696" autoAdjust="0"/>
  </p:normalViewPr>
  <p:slideViewPr>
    <p:cSldViewPr>
      <p:cViewPr>
        <p:scale>
          <a:sx n="90" d="100"/>
          <a:sy n="90" d="100"/>
        </p:scale>
        <p:origin x="-1600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1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6DDE5-F68F-F848-A8FC-E32180D6EAD4}" type="datetime1">
              <a:rPr lang="en-US" smtClean="0"/>
              <a:pPr/>
              <a:t>10/19/17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38CD5-CECF-AC41-B90D-0F1D9F642A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230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C4514-1F67-F248-AD2F-1A4C562A6D3F}" type="datetime1">
              <a:rPr lang="en-US" smtClean="0"/>
              <a:pPr/>
              <a:t>10/19/17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97CD6-3EDC-43A1-BFE6-556DB01E9D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651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41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53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29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5716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213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8575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500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142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97CD6-3EDC-43A1-BFE6-556DB01E9D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99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84225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85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5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3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000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Oct,19 2017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A.Kiselev</a:t>
            </a: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-65" charset="0"/>
              </a:defRPr>
            </a:lvl1pPr>
          </a:lstStyle>
          <a:p>
            <a:pPr>
              <a:defRPr/>
            </a:pPr>
            <a:fld id="{BC346014-8CB8-304E-A5FA-922CBC1F60F3}" type="slidenum">
              <a:rPr lang="ru-RU"/>
              <a:pPr>
                <a:defRPr/>
              </a:pPr>
              <a:t>‹#›</a:t>
            </a:fld>
            <a:r>
              <a:rPr lang="en-US"/>
              <a:t>/16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2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8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5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1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5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37325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228600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04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19" indent="0">
              <a:buNone/>
              <a:defRPr sz="2800"/>
            </a:lvl2pPr>
            <a:lvl3pPr marL="912853" indent="0">
              <a:buNone/>
              <a:defRPr sz="2400"/>
            </a:lvl3pPr>
            <a:lvl4pPr marL="1369290" indent="0">
              <a:buNone/>
              <a:defRPr sz="2000"/>
            </a:lvl4pPr>
            <a:lvl5pPr marL="1825716" indent="0">
              <a:buNone/>
              <a:defRPr sz="2000"/>
            </a:lvl5pPr>
            <a:lvl6pPr marL="2282139" indent="0">
              <a:buNone/>
              <a:defRPr sz="2000"/>
            </a:lvl6pPr>
            <a:lvl7pPr marL="2738575" indent="0">
              <a:buNone/>
              <a:defRPr sz="2000"/>
            </a:lvl7pPr>
            <a:lvl8pPr marL="3195000" indent="0">
              <a:buNone/>
              <a:defRPr sz="2000"/>
            </a:lvl8pPr>
            <a:lvl9pPr marL="365142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5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0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95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0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9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3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0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19" indent="0">
              <a:buNone/>
              <a:defRPr sz="2800"/>
            </a:lvl2pPr>
            <a:lvl3pPr marL="912853" indent="0">
              <a:buNone/>
              <a:defRPr sz="2400"/>
            </a:lvl3pPr>
            <a:lvl4pPr marL="1369290" indent="0">
              <a:buNone/>
              <a:defRPr sz="2000"/>
            </a:lvl4pPr>
            <a:lvl5pPr marL="1825716" indent="0">
              <a:buNone/>
              <a:defRPr sz="2000"/>
            </a:lvl5pPr>
            <a:lvl6pPr marL="2282139" indent="0">
              <a:buNone/>
              <a:defRPr sz="2000"/>
            </a:lvl6pPr>
            <a:lvl7pPr marL="2738575" indent="0">
              <a:buNone/>
              <a:defRPr sz="2000"/>
            </a:lvl7pPr>
            <a:lvl8pPr marL="3195000" indent="0">
              <a:buNone/>
              <a:defRPr sz="2000"/>
            </a:lvl8pPr>
            <a:lvl9pPr marL="365142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3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83" tIns="45642" rIns="91283" bIns="45642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3"/>
            <a:ext cx="8229600" cy="4525963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l">
              <a:defRPr sz="1600">
                <a:solidFill>
                  <a:srgbClr val="800000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Oct,19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83"/>
            <a:ext cx="2895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ctr">
              <a:defRPr sz="1600">
                <a:solidFill>
                  <a:srgbClr val="800000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r">
              <a:defRPr sz="1600">
                <a:solidFill>
                  <a:srgbClr val="1F497D"/>
                </a:solidFill>
              </a:defRPr>
            </a:lvl1pPr>
          </a:lstStyle>
          <a:p>
            <a:r>
              <a:rPr lang="en-US" dirty="0" smtClean="0"/>
              <a:t>@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84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912853" rtl="0" eaLnBrk="1" latinLnBrk="0" hangingPunct="1">
        <a:spcBef>
          <a:spcPct val="0"/>
        </a:spcBef>
        <a:buNone/>
        <a:defRPr sz="3600" b="1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328" indent="-342328" algn="l" defTabSz="912853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1696" indent="-285276" algn="l" defTabSz="912853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1067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597495" indent="-228209" algn="l" defTabSz="912853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3935" indent="-228209" algn="l" defTabSz="912853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0359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84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217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635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1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3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9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16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3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75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0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42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83" tIns="45642" rIns="91283" bIns="4564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3"/>
            <a:ext cx="8229600" cy="4525963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Oct,19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83"/>
            <a:ext cx="2895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/>
  <p:txStyles>
    <p:titleStyle>
      <a:lvl1pPr algn="ctr" defTabSz="45641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328" indent="-342328" algn="l" defTabSz="45641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96" indent="-285276" algn="l" defTabSz="45641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067" indent="-228209" algn="l" defTabSz="45641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495" indent="-228209" algn="l" defTabSz="45641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935" indent="-228209" algn="l" defTabSz="45641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0359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84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217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635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1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3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9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16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3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75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0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42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81000" y="1447800"/>
            <a:ext cx="8382000" cy="2308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DAAEAE"/>
                    </a:gs>
                    <a:gs pos="50000">
                      <a:srgbClr val="FFCCCC"/>
                    </a:gs>
                    <a:gs pos="100000">
                      <a:srgbClr val="DAAEA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283" tIns="45642" rIns="91283" bIns="45642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4800" b="1" dirty="0" smtClean="0">
                <a:solidFill>
                  <a:srgbClr val="FF0000"/>
                </a:solidFill>
                <a:latin typeface="Arial"/>
                <a:cs typeface="Arial"/>
              </a:rPr>
              <a:t>Summary of the </a:t>
            </a:r>
            <a:r>
              <a:rPr lang="en-US" sz="4800" b="1" dirty="0" smtClean="0">
                <a:solidFill>
                  <a:srgbClr val="FF0000"/>
                </a:solidFill>
                <a:latin typeface="Arial"/>
                <a:cs typeface="Arial"/>
              </a:rPr>
              <a:t>eRD20 Software Consortium meeting in Argonne</a:t>
            </a:r>
            <a:endParaRPr lang="en-US" sz="4800" b="1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762000" y="838200"/>
            <a:ext cx="7848600" cy="152400"/>
          </a:xfrm>
          <a:prstGeom prst="rect">
            <a:avLst/>
          </a:pr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283" tIns="45642" rIns="91283" bIns="45642" anchor="ctr"/>
          <a:lstStyle/>
          <a:p>
            <a:endParaRPr lang="en-US" dirty="0"/>
          </a:p>
        </p:txBody>
      </p:sp>
      <p:pic>
        <p:nvPicPr>
          <p:cNvPr id="12" name="Picture 11" descr="EIC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41556" cy="685800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04800" y="4191000"/>
            <a:ext cx="8610600" cy="2362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500" dirty="0">
                <a:solidFill>
                  <a:schemeClr val="tx2"/>
                </a:solidFill>
                <a:latin typeface="Arial Narrow"/>
                <a:ea typeface="Tahoma (Body)" charset="0"/>
                <a:cs typeface="Arial Narrow"/>
              </a:rPr>
              <a:t>Alexander Kiselev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3500" dirty="0" smtClean="0">
              <a:solidFill>
                <a:schemeClr val="tx2"/>
              </a:solidFill>
              <a:latin typeface="Arial Narrow"/>
              <a:ea typeface="Tahoma (Body)" charset="0"/>
              <a:cs typeface="Arial Narrow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BNL EIC Group </a:t>
            </a:r>
            <a:r>
              <a:rPr lang="en-US" sz="3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Meeting </a:t>
            </a:r>
            <a:endParaRPr lang="en-US" sz="32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October</a:t>
            </a:r>
            <a:r>
              <a:rPr lang="en-US" sz="3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,</a:t>
            </a:r>
            <a:r>
              <a:rPr lang="en-US" sz="3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19 </a:t>
            </a:r>
            <a:r>
              <a:rPr lang="en-US" sz="3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2017   </a:t>
            </a:r>
          </a:p>
        </p:txBody>
      </p:sp>
      <p:pic>
        <p:nvPicPr>
          <p:cNvPr id="2" name="Picture 1" descr="bn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098" y="0"/>
            <a:ext cx="2188968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Oct,19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Meeting overview &amp; goals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" y="990600"/>
            <a:ext cx="8839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Let the hosts (Argonne) present their software &amp; vision</a:t>
            </a: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Obtain input for the November EICUG SC meeting in Temple</a:t>
            </a: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713232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Current status (what is available right now) </a:t>
            </a:r>
          </a:p>
          <a:p>
            <a:pPr marL="713232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Future plans (how do we see the convergence,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etc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)</a:t>
            </a:r>
          </a:p>
          <a:p>
            <a:pPr marL="713232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0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Review the sub-project work progress &amp; prospects</a:t>
            </a: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713232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Web-based event display</a:t>
            </a:r>
          </a:p>
          <a:p>
            <a:pPr marL="713232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HepSim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repository </a:t>
            </a:r>
          </a:p>
          <a:p>
            <a:pPr marL="713232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Data model, Geometry interface, Unified t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racking</a:t>
            </a:r>
          </a:p>
          <a:p>
            <a:pPr marL="713232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Radiative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corrections library</a:t>
            </a:r>
          </a:p>
          <a:p>
            <a:pPr marL="713232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Geant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4 validation in the EIC energy range</a:t>
            </a:r>
          </a:p>
          <a:p>
            <a:pPr marL="713232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Docker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containers  </a:t>
            </a: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76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Oct,19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Web-based event display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914400"/>
            <a:ext cx="2150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Next Demi Bold"/>
                <a:cs typeface="Avenir Next Demi Bold"/>
              </a:rPr>
              <a:t>D. </a:t>
            </a:r>
            <a:r>
              <a:rPr lang="en-US" dirty="0" err="1" smtClean="0">
                <a:latin typeface="Avenir Next Demi Bold"/>
                <a:cs typeface="Avenir Next Demi Bold"/>
              </a:rPr>
              <a:t>Arkhipkin</a:t>
            </a:r>
            <a:r>
              <a:rPr lang="en-US" dirty="0" smtClean="0">
                <a:latin typeface="Avenir Next Demi Bold"/>
                <a:cs typeface="Avenir Next Demi Bold"/>
              </a:rPr>
              <a:t> (BNL) </a:t>
            </a:r>
            <a:endParaRPr lang="en-US" dirty="0">
              <a:latin typeface="Avenir Next Demi Bold"/>
              <a:cs typeface="Avenir Next Demi Bold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28600" y="1371600"/>
            <a:ext cx="449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The goal is to have a portable Web interface, which would be able to import, interpret and manipulate detector geometries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0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A standardized set of formats for geometry hierarchy, hits and tracks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Easy-to-use interface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000" dirty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Several usage scenarios: geometry inspection, tracking algorithm debugging, online monitoring, production of detector PR images, data analysis facilitation,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etc</a:t>
            </a:r>
            <a:endParaRPr lang="en-US" sz="2000" dirty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>
              <a:spcBef>
                <a:spcPct val="20000"/>
              </a:spcBef>
              <a:buClr>
                <a:schemeClr val="folHlink"/>
              </a:buClr>
              <a:buSzPct val="60000"/>
            </a:pP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3" name="Picture 2" descr="ev-display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" t="2111" r="13" b="-400"/>
          <a:stretch/>
        </p:blipFill>
        <p:spPr>
          <a:xfrm>
            <a:off x="4953000" y="3657600"/>
            <a:ext cx="3933821" cy="2743200"/>
          </a:xfrm>
          <a:prstGeom prst="rect">
            <a:avLst/>
          </a:prstGeom>
        </p:spPr>
      </p:pic>
      <p:pic>
        <p:nvPicPr>
          <p:cNvPr id="4" name="Picture 3" descr="ev-display-st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838200"/>
            <a:ext cx="3907622" cy="2717800"/>
          </a:xfrm>
          <a:prstGeom prst="rect">
            <a:avLst/>
          </a:prstGeom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14600" y="6396335"/>
            <a:ext cx="47611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-&gt; </a:t>
            </a:r>
            <a:r>
              <a:rPr lang="en-US" sz="2400" dirty="0" smtClean="0">
                <a:solidFill>
                  <a:srgbClr val="008000"/>
                </a:solidFill>
              </a:rPr>
              <a:t>very good continuous progress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1901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Oct,19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err="1" smtClean="0">
                <a:latin typeface="Arial Narrow"/>
                <a:ea typeface="ＭＳ Ｐゴシック" pitchFamily="-84" charset="-128"/>
                <a:cs typeface="Arial Narrow"/>
              </a:rPr>
              <a:t>HepSim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repository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914400"/>
            <a:ext cx="558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Next Demi Bold"/>
                <a:cs typeface="Avenir Next Demi Bold"/>
              </a:rPr>
              <a:t>S</a:t>
            </a:r>
            <a:r>
              <a:rPr lang="en-US" dirty="0" smtClean="0">
                <a:latin typeface="Avenir Next Demi Bold"/>
                <a:cs typeface="Avenir Next Demi Bold"/>
              </a:rPr>
              <a:t>. </a:t>
            </a:r>
            <a:r>
              <a:rPr lang="en-US" dirty="0" err="1" smtClean="0">
                <a:latin typeface="Avenir Next Demi Bold"/>
                <a:cs typeface="Avenir Next Demi Bold"/>
              </a:rPr>
              <a:t>Chekanov</a:t>
            </a:r>
            <a:r>
              <a:rPr lang="en-US" dirty="0" smtClean="0">
                <a:latin typeface="Avenir Next Demi Bold"/>
                <a:cs typeface="Avenir Next Demi Bold"/>
              </a:rPr>
              <a:t>  (ANL), </a:t>
            </a:r>
            <a:r>
              <a:rPr lang="en-US" dirty="0" err="1" smtClean="0">
                <a:latin typeface="Avenir Next Demi Bold"/>
                <a:cs typeface="Avenir Next Demi Bold"/>
              </a:rPr>
              <a:t>A.Kiselev</a:t>
            </a:r>
            <a:r>
              <a:rPr lang="en-US" dirty="0" smtClean="0">
                <a:latin typeface="Avenir Next Demi Bold"/>
                <a:cs typeface="Avenir Next Demi Bold"/>
              </a:rPr>
              <a:t> (BNL), D. Blyth (ANL) </a:t>
            </a:r>
            <a:endParaRPr lang="en-US" dirty="0">
              <a:latin typeface="Avenir Next Demi Bold"/>
              <a:cs typeface="Avenir Next Demi Bold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39135" y="5181600"/>
            <a:ext cx="8549636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-&gt; </a:t>
            </a:r>
            <a:r>
              <a:rPr lang="en-US" sz="2400" dirty="0" smtClean="0">
                <a:solidFill>
                  <a:srgbClr val="008000"/>
                </a:solidFill>
              </a:rPr>
              <a:t>by Temple meeting will have an EIC </a:t>
            </a:r>
            <a:r>
              <a:rPr lang="en-US" sz="2400" dirty="0" err="1" smtClean="0">
                <a:solidFill>
                  <a:srgbClr val="008000"/>
                </a:solidFill>
              </a:rPr>
              <a:t>HepSim</a:t>
            </a:r>
            <a:r>
              <a:rPr lang="en-US" sz="2400" dirty="0" smtClean="0">
                <a:solidFill>
                  <a:srgbClr val="008000"/>
                </a:solidFill>
              </a:rPr>
              <a:t> repository </a:t>
            </a:r>
          </a:p>
          <a:p>
            <a:r>
              <a:rPr lang="en-US" sz="2400" dirty="0" smtClean="0">
                <a:solidFill>
                  <a:srgbClr val="008000"/>
                </a:solidFill>
              </a:rPr>
              <a:t>Set up in </a:t>
            </a:r>
            <a:r>
              <a:rPr lang="en-US" sz="2400" dirty="0" err="1" smtClean="0">
                <a:solidFill>
                  <a:srgbClr val="008000"/>
                </a:solidFill>
              </a:rPr>
              <a:t>JLab</a:t>
            </a:r>
            <a:r>
              <a:rPr lang="en-US" sz="2400" dirty="0" smtClean="0">
                <a:solidFill>
                  <a:srgbClr val="008000"/>
                </a:solidFill>
              </a:rPr>
              <a:t> with “raw” Monte-Carlo files available to users; </a:t>
            </a:r>
          </a:p>
          <a:p>
            <a:r>
              <a:rPr lang="en-US" sz="2400" dirty="0" smtClean="0">
                <a:solidFill>
                  <a:srgbClr val="008000"/>
                </a:solidFill>
              </a:rPr>
              <a:t>perhaps with some framework-specific validation tools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8222" y="1371600"/>
            <a:ext cx="317217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This is mostly about sharing event-generator Monte-Carlo files in a decided upon format, which different frameworks and/or “standalone users” could import and process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000" dirty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>
              <a:spcBef>
                <a:spcPct val="20000"/>
              </a:spcBef>
              <a:buClr>
                <a:schemeClr val="folHlink"/>
              </a:buClr>
              <a:buSzPct val="60000"/>
            </a:pP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2" name="Picture 1" descr="hepsi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371600"/>
            <a:ext cx="5900707" cy="2971800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0" y="4419600"/>
            <a:ext cx="899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File format is still under debate (ROOT,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EicMC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,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ProIO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); first iteration will be based on ROOT (basically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eic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-smear) and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EicMC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(Google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p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rotobuf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)</a:t>
            </a:r>
            <a:endParaRPr lang="en-US" sz="2000" dirty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>
              <a:spcBef>
                <a:spcPct val="20000"/>
              </a:spcBef>
              <a:buClr>
                <a:schemeClr val="folHlink"/>
              </a:buClr>
              <a:buSzPct val="60000"/>
            </a:pP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00776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Oct,19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Data model, geometry interface, tracking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914400"/>
            <a:ext cx="792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Next Demi Bold"/>
                <a:cs typeface="Avenir Next Demi Bold"/>
              </a:rPr>
              <a:t>D. Blyth (ANL), A. </a:t>
            </a:r>
            <a:r>
              <a:rPr lang="en-US" dirty="0" err="1" smtClean="0">
                <a:latin typeface="Avenir Next Demi Bold"/>
                <a:cs typeface="Avenir Next Demi Bold"/>
              </a:rPr>
              <a:t>Dotti</a:t>
            </a:r>
            <a:r>
              <a:rPr lang="en-US" dirty="0" smtClean="0">
                <a:latin typeface="Avenir Next Demi Bold"/>
                <a:cs typeface="Avenir Next Demi Bold"/>
              </a:rPr>
              <a:t> (SLAC), W. Armstrong (ANL), W. </a:t>
            </a:r>
            <a:r>
              <a:rPr lang="en-US" dirty="0" err="1" smtClean="0">
                <a:latin typeface="Avenir Next Demi Bold"/>
                <a:cs typeface="Avenir Next Demi Bold"/>
              </a:rPr>
              <a:t>Deconinck</a:t>
            </a:r>
            <a:r>
              <a:rPr lang="en-US" dirty="0" smtClean="0">
                <a:latin typeface="Avenir Next Demi Bold"/>
                <a:cs typeface="Avenir Next Demi Bold"/>
              </a:rPr>
              <a:t> (W&amp;M) </a:t>
            </a:r>
            <a:endParaRPr lang="en-US" dirty="0">
              <a:latin typeface="Avenir Next Demi Bold"/>
              <a:cs typeface="Avenir Next Demi Bold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600" y="1828800"/>
            <a:ext cx="8915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If any exchange of data and/or code between different frameworks/communities is wanted, need to agree on exchange formats</a:t>
            </a:r>
            <a:r>
              <a:rPr lang="en-US" sz="2000" dirty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&amp; specs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0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Geometry: GDML and/or ROOT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TGeo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would work, but the problem is  how to describe sensitive volumes in a portable way; work in progress ...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0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A unified data model is also needed for GEANT output (MC hits) ...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... </a:t>
            </a:r>
            <a:r>
              <a:rPr lang="en-US" sz="2000" dirty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a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s well as for the reconstructed detector hits if unified tracking algorithms are supposed to be portable at this abstraction level</a:t>
            </a: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39135" y="5181600"/>
            <a:ext cx="8122686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-&gt; </a:t>
            </a:r>
            <a:r>
              <a:rPr lang="en-US" sz="2400" dirty="0" smtClean="0">
                <a:solidFill>
                  <a:srgbClr val="008000"/>
                </a:solidFill>
              </a:rPr>
              <a:t>there are clear ideas how to approach all this, </a:t>
            </a:r>
            <a:r>
              <a:rPr lang="en-US" sz="2400" dirty="0" smtClean="0">
                <a:solidFill>
                  <a:srgbClr val="E006D5"/>
                </a:solidFill>
              </a:rPr>
              <a:t>but </a:t>
            </a:r>
          </a:p>
          <a:p>
            <a:r>
              <a:rPr lang="en-US" sz="2400" dirty="0">
                <a:solidFill>
                  <a:srgbClr val="E006D5"/>
                </a:solidFill>
              </a:rPr>
              <a:t>l</a:t>
            </a:r>
            <a:r>
              <a:rPr lang="en-US" sz="2400" dirty="0" smtClean="0">
                <a:solidFill>
                  <a:srgbClr val="E006D5"/>
                </a:solidFill>
              </a:rPr>
              <a:t>ack of </a:t>
            </a:r>
            <a:r>
              <a:rPr lang="en-US" sz="2400" dirty="0" smtClean="0">
                <a:solidFill>
                  <a:srgbClr val="E006D5"/>
                </a:solidFill>
              </a:rPr>
              <a:t>manpower, time and good will do not allow to make </a:t>
            </a:r>
          </a:p>
          <a:p>
            <a:r>
              <a:rPr lang="en-US" sz="2400" dirty="0">
                <a:solidFill>
                  <a:srgbClr val="E006D5"/>
                </a:solidFill>
              </a:rPr>
              <a:t>n</a:t>
            </a:r>
            <a:r>
              <a:rPr lang="en-US" sz="2400" dirty="0" smtClean="0">
                <a:solidFill>
                  <a:srgbClr val="E006D5"/>
                </a:solidFill>
              </a:rPr>
              <a:t>oticeable </a:t>
            </a:r>
            <a:r>
              <a:rPr lang="en-US" sz="2400" dirty="0" smtClean="0">
                <a:solidFill>
                  <a:srgbClr val="E006D5"/>
                </a:solidFill>
              </a:rPr>
              <a:t>progress;</a:t>
            </a:r>
            <a:r>
              <a:rPr lang="en-US" sz="2400" dirty="0" smtClean="0">
                <a:solidFill>
                  <a:srgbClr val="008000"/>
                </a:solidFill>
              </a:rPr>
              <a:t> this may change in the near future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8049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Oct,19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err="1" smtClean="0">
                <a:latin typeface="Arial Narrow"/>
                <a:ea typeface="ＭＳ Ｐゴシック" pitchFamily="-84" charset="-128"/>
                <a:cs typeface="Arial Narrow"/>
              </a:rPr>
              <a:t>Radiative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correction library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914400"/>
            <a:ext cx="287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Next Demi Bold"/>
                <a:cs typeface="Avenir Next Demi Bold"/>
              </a:rPr>
              <a:t>A</a:t>
            </a:r>
            <a:r>
              <a:rPr lang="en-US" dirty="0" smtClean="0">
                <a:latin typeface="Avenir Next Demi Bold"/>
                <a:cs typeface="Avenir Next Demi Bold"/>
              </a:rPr>
              <a:t>. </a:t>
            </a:r>
            <a:r>
              <a:rPr lang="en-US" dirty="0" err="1" smtClean="0">
                <a:latin typeface="Avenir Next Demi Bold"/>
                <a:cs typeface="Avenir Next Demi Bold"/>
              </a:rPr>
              <a:t>Bressan</a:t>
            </a:r>
            <a:r>
              <a:rPr lang="en-US" dirty="0" smtClean="0">
                <a:latin typeface="Avenir Next Demi Bold"/>
                <a:cs typeface="Avenir Next Demi Bold"/>
              </a:rPr>
              <a:t>  (INFN Trieste) </a:t>
            </a:r>
            <a:endParaRPr lang="en-US" dirty="0">
              <a:latin typeface="Avenir Next Demi Bold"/>
              <a:cs typeface="Avenir Next Demi Bold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90978" y="1524000"/>
                <a:ext cx="7953022" cy="2819400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Photon radiation from the muon lines changes the DIS kinematics on the event by event basis</a:t>
                </a:r>
              </a:p>
              <a:p>
                <a:r>
                  <a:rPr lang="en-US" dirty="0" smtClean="0">
                    <a:solidFill>
                      <a:srgbClr val="99CCFF"/>
                    </a:solidFill>
                  </a:rPr>
                  <a:t>The direction of the virtual photon is changed with respect to the one reconstructed from the muons</a:t>
                </a:r>
              </a:p>
              <a:p>
                <a:pPr lvl="1"/>
                <a:r>
                  <a:rPr lang="en-US" dirty="0" smtClean="0"/>
                  <a:t>This introduces false asymmetries in the azimuthal distribution of hadrons calculated with respect to the virtual photon direction</a:t>
                </a:r>
              </a:p>
              <a:p>
                <a:pPr lvl="1"/>
                <a:r>
                  <a:rPr lang="en-US" dirty="0" smtClean="0"/>
                  <a:t>Smearing of the kinematic distributions (</a:t>
                </a:r>
                <a:r>
                  <a:rPr lang="en-US" dirty="0" err="1" smtClean="0"/>
                  <a:t>f.i</a:t>
                </a:r>
                <a:r>
                  <a:rPr lang="en-US" dirty="0" smtClean="0"/>
                  <a:t>. </a:t>
                </a:r>
                <a14:m/>
                <a:r>
                  <a:rPr lang="en-US" dirty="0" smtClean="0"/>
                  <a:t> and </a:t>
                </a:r>
                <a14:m/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Due to the energy unbalance, in the lepton plane the true virtual photon direction is always at larger angles with respect to the reconstructed </a:t>
                </a:r>
                <a:r>
                  <a:rPr lang="en-US" dirty="0" smtClean="0"/>
                  <a:t>one</a:t>
                </a:r>
                <a:endParaRPr lang="en-US" dirty="0" smtClean="0"/>
              </a:p>
            </p:txBody>
          </p:sp>
        </mc:Choice>
        <mc:Fallback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90978" y="1524000"/>
                <a:ext cx="7953022" cy="2819400"/>
              </a:xfrm>
              <a:blipFill rotWithShape="1">
                <a:blip r:embed="rId3"/>
                <a:stretch>
                  <a:fillRect t="-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228600" y="4267200"/>
            <a:ext cx="753860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Deliverables achieved </a:t>
            </a:r>
            <a:r>
              <a:rPr lang="en-US" sz="1400" dirty="0">
                <a:solidFill>
                  <a:prstClr val="black"/>
                </a:solidFill>
              </a:rPr>
              <a:t>at the end of the </a:t>
            </a:r>
            <a:r>
              <a:rPr lang="en-US" sz="1400" dirty="0" smtClean="0">
                <a:solidFill>
                  <a:prstClr val="black"/>
                </a:solidFill>
              </a:rPr>
              <a:t>project:</a:t>
            </a:r>
            <a:endParaRPr lang="en-US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C00000"/>
                </a:solidFill>
              </a:rPr>
              <a:t>Calculate </a:t>
            </a:r>
            <a:r>
              <a:rPr lang="en-US" sz="1400" dirty="0">
                <a:solidFill>
                  <a:srgbClr val="C00000"/>
                </a:solidFill>
              </a:rPr>
              <a:t>radiative corrections for transverse polarized observables to measure TMDs and </a:t>
            </a:r>
            <a:r>
              <a:rPr lang="en-US" sz="1400" dirty="0" smtClean="0">
                <a:solidFill>
                  <a:srgbClr val="C00000"/>
                </a:solidFill>
              </a:rPr>
              <a:t>polarized exclusive </a:t>
            </a:r>
            <a:r>
              <a:rPr lang="en-US" sz="1400" dirty="0">
                <a:solidFill>
                  <a:srgbClr val="C00000"/>
                </a:solidFill>
              </a:rPr>
              <a:t>observables.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Provide proof that the MC phase space constrains on the hadronic final state is equal to </a:t>
            </a:r>
            <a:r>
              <a:rPr lang="en-US" sz="1400" dirty="0" smtClean="0">
                <a:solidFill>
                  <a:srgbClr val="0070C0"/>
                </a:solidFill>
              </a:rPr>
              <a:t>calculating radiative </a:t>
            </a:r>
            <a:r>
              <a:rPr lang="en-US" sz="1400" dirty="0">
                <a:solidFill>
                  <a:srgbClr val="0070C0"/>
                </a:solidFill>
              </a:rPr>
              <a:t>corrections for each polarized and </a:t>
            </a:r>
            <a:r>
              <a:rPr lang="en-US" sz="1400" dirty="0" err="1">
                <a:solidFill>
                  <a:srgbClr val="0070C0"/>
                </a:solidFill>
              </a:rPr>
              <a:t>unpolarized</a:t>
            </a:r>
            <a:r>
              <a:rPr lang="en-US" sz="1400" dirty="0">
                <a:solidFill>
                  <a:srgbClr val="0070C0"/>
                </a:solidFill>
              </a:rPr>
              <a:t> semi-inclusive hadronic final state independently. </a:t>
            </a:r>
            <a:endParaRPr lang="en-US" sz="14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C00000"/>
                </a:solidFill>
              </a:rPr>
              <a:t>Define </a:t>
            </a:r>
            <a:r>
              <a:rPr lang="en-US" sz="1400" dirty="0">
                <a:solidFill>
                  <a:srgbClr val="C00000"/>
                </a:solidFill>
              </a:rPr>
              <a:t>a software framework and develop a library based on this framework, which integrates the radiative corrections depending on polarization and other determining factors in a </a:t>
            </a:r>
            <a:r>
              <a:rPr lang="en-US" sz="1400" dirty="0" smtClean="0">
                <a:solidFill>
                  <a:srgbClr val="C00000"/>
                </a:solidFill>
              </a:rPr>
              <a:t>wrapper-software</a:t>
            </a:r>
            <a:r>
              <a:rPr lang="en-US" sz="1400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990621" y="914400"/>
            <a:ext cx="340077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u="sng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The problem at hand:</a:t>
            </a:r>
            <a:endParaRPr lang="en-US" sz="2400" u="sng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00776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Oct,19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err="1" smtClean="0">
                <a:latin typeface="Arial Narrow"/>
                <a:ea typeface="ＭＳ Ｐゴシック" pitchFamily="-84" charset="-128"/>
                <a:cs typeface="Arial Narrow"/>
              </a:rPr>
              <a:t>Geant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4 validation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914400"/>
            <a:ext cx="4107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Next Demi Bold"/>
                <a:cs typeface="Avenir Next Demi Bold"/>
              </a:rPr>
              <a:t>A</a:t>
            </a:r>
            <a:r>
              <a:rPr lang="en-US" dirty="0" smtClean="0">
                <a:latin typeface="Avenir Next Demi Bold"/>
                <a:cs typeface="Avenir Next Demi Bold"/>
              </a:rPr>
              <a:t>. </a:t>
            </a:r>
            <a:r>
              <a:rPr lang="en-US" dirty="0" err="1" smtClean="0">
                <a:latin typeface="Avenir Next Demi Bold"/>
                <a:cs typeface="Avenir Next Demi Bold"/>
              </a:rPr>
              <a:t>Dotti</a:t>
            </a:r>
            <a:r>
              <a:rPr lang="en-US" dirty="0" smtClean="0">
                <a:latin typeface="Avenir Next Demi Bold"/>
                <a:cs typeface="Avenir Next Demi Bold"/>
              </a:rPr>
              <a:t>  (SLAC), C. </a:t>
            </a:r>
            <a:r>
              <a:rPr lang="en-US" dirty="0" err="1" smtClean="0">
                <a:latin typeface="Avenir Next Demi Bold"/>
                <a:cs typeface="Avenir Next Demi Bold"/>
              </a:rPr>
              <a:t>Pinkenburg</a:t>
            </a:r>
            <a:r>
              <a:rPr lang="en-US" dirty="0" smtClean="0">
                <a:latin typeface="Avenir Next Demi Bold"/>
                <a:cs typeface="Avenir Next Demi Bold"/>
              </a:rPr>
              <a:t> (BNL) </a:t>
            </a:r>
            <a:endParaRPr lang="en-US" dirty="0">
              <a:latin typeface="Avenir Next Demi Bold"/>
              <a:cs typeface="Avenir Next Demi Bold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6200" y="1371600"/>
            <a:ext cx="8915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EM physics: improvements in multiple scattering model, energy deposits in Si detectors (say for electrons and lower energy protons), energy loss fluctuations in thin or dilute layers (say in a TPC gas)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Hadronic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physics: hard to tune single interactions and showers at the same time; EIC “typical hadrons” (of few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GeV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energy) are right in the transition region between two models </a:t>
            </a:r>
            <a:endParaRPr lang="en-US" sz="2400" dirty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>
              <a:spcBef>
                <a:spcPct val="20000"/>
              </a:spcBef>
              <a:buClr>
                <a:schemeClr val="folHlink"/>
              </a:buClr>
              <a:buSzPct val="60000"/>
            </a:pP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" t="5476" r="5590" b="2698"/>
          <a:stretch/>
        </p:blipFill>
        <p:spPr bwMode="auto">
          <a:xfrm>
            <a:off x="5181600" y="3048000"/>
            <a:ext cx="3718560" cy="256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4111" y="3733800"/>
            <a:ext cx="516749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sPHENIX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hadronic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calorimeter modeling: e/h ratio clearly depends on the model and matching to real data requires artificial tuning of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Birk’s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constant</a:t>
            </a: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90600" y="5257800"/>
            <a:ext cx="7523063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-&gt; </a:t>
            </a:r>
            <a:r>
              <a:rPr lang="en-US" sz="2400" dirty="0" smtClean="0">
                <a:solidFill>
                  <a:srgbClr val="008000"/>
                </a:solidFill>
              </a:rPr>
              <a:t>ideally would like to conduct dedicated beam </a:t>
            </a:r>
          </a:p>
          <a:p>
            <a:r>
              <a:rPr lang="en-US" sz="2400" dirty="0">
                <a:solidFill>
                  <a:srgbClr val="008000"/>
                </a:solidFill>
              </a:rPr>
              <a:t>m</a:t>
            </a:r>
            <a:r>
              <a:rPr lang="en-US" sz="2400" dirty="0" smtClean="0">
                <a:solidFill>
                  <a:srgbClr val="008000"/>
                </a:solidFill>
              </a:rPr>
              <a:t>easurements with typical calorimeter building blocks </a:t>
            </a:r>
          </a:p>
          <a:p>
            <a:r>
              <a:rPr lang="en-US" sz="2400" dirty="0" smtClean="0">
                <a:solidFill>
                  <a:srgbClr val="008000"/>
                </a:solidFill>
              </a:rPr>
              <a:t>and compare the results against </a:t>
            </a:r>
            <a:r>
              <a:rPr lang="en-US" sz="2400" dirty="0" err="1" smtClean="0">
                <a:solidFill>
                  <a:srgbClr val="008000"/>
                </a:solidFill>
              </a:rPr>
              <a:t>Geant</a:t>
            </a:r>
            <a:r>
              <a:rPr lang="en-US" sz="2400" dirty="0" smtClean="0">
                <a:solidFill>
                  <a:srgbClr val="008000"/>
                </a:solidFill>
              </a:rPr>
              <a:t> predictions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0930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Oct,19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err="1" smtClean="0">
                <a:latin typeface="Arial Narrow"/>
                <a:ea typeface="ＭＳ Ｐゴシック" pitchFamily="-84" charset="-128"/>
                <a:cs typeface="Arial Narrow"/>
              </a:rPr>
              <a:t>Docker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containers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914400"/>
            <a:ext cx="3889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venir Next Demi Bold"/>
                <a:cs typeface="Avenir Next Demi Bold"/>
              </a:rPr>
              <a:t>D. Lawrence  (JLAB), D. Blyth (ANL) </a:t>
            </a:r>
            <a:endParaRPr lang="en-US" dirty="0">
              <a:latin typeface="Avenir Next Demi Bold"/>
              <a:cs typeface="Avenir Next Demi Bold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600" y="1828800"/>
            <a:ext cx="8915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This is mostly about bringing software to users and let them compare functionality of various frameworks without need to compile the codes themselves: it literally takes few minutes to have say basic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EicRoot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examples working once respective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Docker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image is pulled from the server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000" dirty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Rapidly developing technology of “lightweight virtual machines”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000" dirty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The same container would work under Linux and mac OS (and mostly likely under modern Windows OS  as well; needs to be verified) </a:t>
            </a:r>
            <a:endParaRPr lang="en-US" sz="20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400" dirty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>
              <a:spcBef>
                <a:spcPct val="20000"/>
              </a:spcBef>
              <a:buClr>
                <a:schemeClr val="folHlink"/>
              </a:buClr>
              <a:buSzPct val="60000"/>
            </a:pP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4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143000" y="5181600"/>
            <a:ext cx="747181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-&gt; </a:t>
            </a:r>
            <a:r>
              <a:rPr lang="en-US" sz="2400" dirty="0" smtClean="0">
                <a:solidFill>
                  <a:srgbClr val="008000"/>
                </a:solidFill>
              </a:rPr>
              <a:t>by Temple meeting will have a </a:t>
            </a:r>
            <a:r>
              <a:rPr lang="en-US" sz="2400" dirty="0" err="1" smtClean="0">
                <a:solidFill>
                  <a:srgbClr val="008000"/>
                </a:solidFill>
              </a:rPr>
              <a:t>GitLab</a:t>
            </a:r>
            <a:r>
              <a:rPr lang="en-US" sz="2400" dirty="0" smtClean="0">
                <a:solidFill>
                  <a:srgbClr val="008000"/>
                </a:solidFill>
              </a:rPr>
              <a:t> repository of </a:t>
            </a:r>
          </a:p>
          <a:p>
            <a:r>
              <a:rPr lang="en-US" sz="2400" dirty="0" smtClean="0">
                <a:solidFill>
                  <a:srgbClr val="008000"/>
                </a:solidFill>
              </a:rPr>
              <a:t>framework-specific containers available to users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7617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C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000099"/>
      </a:accent2>
      <a:accent3>
        <a:srgbClr val="000099"/>
      </a:accent3>
      <a:accent4>
        <a:srgbClr val="8064A2"/>
      </a:accent4>
      <a:accent5>
        <a:srgbClr val="4BACC6"/>
      </a:accent5>
      <a:accent6>
        <a:srgbClr val="0000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57743</TotalTime>
  <Words>954</Words>
  <Application>Microsoft Macintosh PowerPoint</Application>
  <PresentationFormat>On-screen Show (4:3)</PresentationFormat>
  <Paragraphs>91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Office Theme</vt:lpstr>
      <vt:lpstr>PowerPoint Presentation</vt:lpstr>
      <vt:lpstr>Meeting overview &amp; goals </vt:lpstr>
      <vt:lpstr>Web-based event display  </vt:lpstr>
      <vt:lpstr>HepSim repository </vt:lpstr>
      <vt:lpstr>Data model, geometry interface, tracking </vt:lpstr>
      <vt:lpstr>Radiative correction library </vt:lpstr>
      <vt:lpstr>Geant 4 validation </vt:lpstr>
      <vt:lpstr>Docker containers </vt:lpstr>
    </vt:vector>
  </TitlesOfParts>
  <Manager/>
  <Company>BNL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Alexander Kiselev</dc:creator>
  <cp:keywords/>
  <dc:description/>
  <cp:lastModifiedBy>Alexander Kiselev</cp:lastModifiedBy>
  <cp:revision>1003</cp:revision>
  <dcterms:created xsi:type="dcterms:W3CDTF">2014-09-08T12:49:29Z</dcterms:created>
  <dcterms:modified xsi:type="dcterms:W3CDTF">2017-10-19T17:53:49Z</dcterms:modified>
  <cp:category/>
</cp:coreProperties>
</file>